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79" r:id="rId2"/>
    <p:sldId id="280" r:id="rId3"/>
    <p:sldId id="281" r:id="rId4"/>
    <p:sldId id="282" r:id="rId5"/>
    <p:sldId id="283" r:id="rId6"/>
    <p:sldId id="284" r:id="rId7"/>
    <p:sldId id="287" r:id="rId8"/>
    <p:sldId id="285" r:id="rId9"/>
    <p:sldId id="286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3"/>
    <p:restoredTop sz="94598"/>
  </p:normalViewPr>
  <p:slideViewPr>
    <p:cSldViewPr snapToGrid="0" snapToObjects="1">
      <p:cViewPr>
        <p:scale>
          <a:sx n="100" d="100"/>
          <a:sy n="100" d="100"/>
        </p:scale>
        <p:origin x="1816" y="8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E27D3B-7AA2-B14C-B0F5-CF47708704DF}" type="datetimeFigureOut">
              <a:rPr lang="en-US" smtClean="0"/>
              <a:t>1/17/17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8BCCF-18A5-F144-A277-89A055DA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28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3" y="6432551"/>
            <a:ext cx="3744913" cy="231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213" tIns="45609" rIns="91213" bIns="45609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912222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GB" sz="900" smtClean="0">
                <a:solidFill>
                  <a:srgbClr val="FFFFFF"/>
                </a:solidFill>
                <a:latin typeface="Helvetica" charset="0"/>
                <a:cs typeface="Geneva" charset="0"/>
              </a:rPr>
              <a:t>EBI </a:t>
            </a:r>
            <a:r>
              <a:rPr lang="en-US" sz="900" smtClean="0">
                <a:solidFill>
                  <a:srgbClr val="FFFFFF"/>
                </a:solidFill>
                <a:latin typeface="Helvetica" charset="0"/>
                <a:cs typeface="Geneva" charset="0"/>
              </a:rPr>
              <a:t>is an Outstation of the European Molecular Biology Laboratory. </a:t>
            </a:r>
          </a:p>
        </p:txBody>
      </p:sp>
      <p:pic>
        <p:nvPicPr>
          <p:cNvPr id="6" name="Picture 6" descr="ebang-400d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613298"/>
            <a:ext cx="2209800" cy="209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 descr="SangerLargePosRG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42" y="5791223"/>
            <a:ext cx="2590800" cy="75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EBI-Sang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0"/>
            <a:ext cx="3400425" cy="5037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05202" y="504825"/>
            <a:ext cx="5257800" cy="1905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05202" y="2409827"/>
            <a:ext cx="5257800" cy="1752600"/>
          </a:xfrm>
        </p:spPr>
        <p:txBody>
          <a:bodyPr/>
          <a:lstStyle>
            <a:lvl1pPr marL="0" indent="0">
              <a:buFont typeface="Times" pitchFamily="-110" charset="0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pic>
        <p:nvPicPr>
          <p:cNvPr id="2" name="Picture 1" descr="EMBL_EBI_RGB_Update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74" y="5122677"/>
            <a:ext cx="2469852" cy="76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82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983412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533400"/>
            <a:ext cx="1943100" cy="5410200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3400"/>
            <a:ext cx="5676900" cy="5410200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4140463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063680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23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8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109" indent="0">
              <a:buNone/>
              <a:defRPr sz="1800"/>
            </a:lvl2pPr>
            <a:lvl3pPr marL="912222" indent="0">
              <a:buNone/>
              <a:defRPr sz="1600"/>
            </a:lvl3pPr>
            <a:lvl4pPr marL="1368334" indent="0">
              <a:buNone/>
              <a:defRPr sz="1400"/>
            </a:lvl4pPr>
            <a:lvl5pPr marL="1824444" indent="0">
              <a:buNone/>
              <a:defRPr sz="1400"/>
            </a:lvl5pPr>
            <a:lvl6pPr marL="2280557" indent="0">
              <a:buNone/>
              <a:defRPr sz="1400"/>
            </a:lvl6pPr>
            <a:lvl7pPr marL="2736666" indent="0">
              <a:buNone/>
              <a:defRPr sz="1400"/>
            </a:lvl7pPr>
            <a:lvl8pPr marL="3192771" indent="0">
              <a:buNone/>
              <a:defRPr sz="1400"/>
            </a:lvl8pPr>
            <a:lvl9pPr marL="3648888" indent="0">
              <a:buNone/>
              <a:defRPr sz="14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407339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074472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109" indent="0">
              <a:buNone/>
              <a:defRPr sz="2000" b="1"/>
            </a:lvl2pPr>
            <a:lvl3pPr marL="912222" indent="0">
              <a:buNone/>
              <a:defRPr sz="1800" b="1"/>
            </a:lvl3pPr>
            <a:lvl4pPr marL="1368334" indent="0">
              <a:buNone/>
              <a:defRPr sz="1600" b="1"/>
            </a:lvl4pPr>
            <a:lvl5pPr marL="1824444" indent="0">
              <a:buNone/>
              <a:defRPr sz="1600" b="1"/>
            </a:lvl5pPr>
            <a:lvl6pPr marL="2280557" indent="0">
              <a:buNone/>
              <a:defRPr sz="1600" b="1"/>
            </a:lvl6pPr>
            <a:lvl7pPr marL="2736666" indent="0">
              <a:buNone/>
              <a:defRPr sz="1600" b="1"/>
            </a:lvl7pPr>
            <a:lvl8pPr marL="3192771" indent="0">
              <a:buNone/>
              <a:defRPr sz="1600" b="1"/>
            </a:lvl8pPr>
            <a:lvl9pPr marL="3648888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4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109" indent="0">
              <a:buNone/>
              <a:defRPr sz="2000" b="1"/>
            </a:lvl2pPr>
            <a:lvl3pPr marL="912222" indent="0">
              <a:buNone/>
              <a:defRPr sz="1800" b="1"/>
            </a:lvl3pPr>
            <a:lvl4pPr marL="1368334" indent="0">
              <a:buNone/>
              <a:defRPr sz="1600" b="1"/>
            </a:lvl4pPr>
            <a:lvl5pPr marL="1824444" indent="0">
              <a:buNone/>
              <a:defRPr sz="1600" b="1"/>
            </a:lvl5pPr>
            <a:lvl6pPr marL="2280557" indent="0">
              <a:buNone/>
              <a:defRPr sz="1600" b="1"/>
            </a:lvl6pPr>
            <a:lvl7pPr marL="2736666" indent="0">
              <a:buNone/>
              <a:defRPr sz="1600" b="1"/>
            </a:lvl7pPr>
            <a:lvl8pPr marL="3192771" indent="0">
              <a:buNone/>
              <a:defRPr sz="1600" b="1"/>
            </a:lvl8pPr>
            <a:lvl9pPr marL="3648888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242886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377486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665700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4" y="27307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6109" indent="0">
              <a:buNone/>
              <a:defRPr sz="1200"/>
            </a:lvl2pPr>
            <a:lvl3pPr marL="912222" indent="0">
              <a:buNone/>
              <a:defRPr sz="1000"/>
            </a:lvl3pPr>
            <a:lvl4pPr marL="1368334" indent="0">
              <a:buNone/>
              <a:defRPr sz="900"/>
            </a:lvl4pPr>
            <a:lvl5pPr marL="1824444" indent="0">
              <a:buNone/>
              <a:defRPr sz="900"/>
            </a:lvl5pPr>
            <a:lvl6pPr marL="2280557" indent="0">
              <a:buNone/>
              <a:defRPr sz="900"/>
            </a:lvl6pPr>
            <a:lvl7pPr marL="2736666" indent="0">
              <a:buNone/>
              <a:defRPr sz="900"/>
            </a:lvl7pPr>
            <a:lvl8pPr marL="3192771" indent="0">
              <a:buNone/>
              <a:defRPr sz="900"/>
            </a:lvl8pPr>
            <a:lvl9pPr marL="3648888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703512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6109" indent="0">
              <a:buNone/>
              <a:defRPr sz="2800"/>
            </a:lvl2pPr>
            <a:lvl3pPr marL="912222" indent="0">
              <a:buNone/>
              <a:defRPr sz="2400"/>
            </a:lvl3pPr>
            <a:lvl4pPr marL="1368334" indent="0">
              <a:buNone/>
              <a:defRPr sz="2000"/>
            </a:lvl4pPr>
            <a:lvl5pPr marL="1824444" indent="0">
              <a:buNone/>
              <a:defRPr sz="2000"/>
            </a:lvl5pPr>
            <a:lvl6pPr marL="2280557" indent="0">
              <a:buNone/>
              <a:defRPr sz="2000"/>
            </a:lvl6pPr>
            <a:lvl7pPr marL="2736666" indent="0">
              <a:buNone/>
              <a:defRPr sz="2000"/>
            </a:lvl7pPr>
            <a:lvl8pPr marL="3192771" indent="0">
              <a:buNone/>
              <a:defRPr sz="2000"/>
            </a:lvl8pPr>
            <a:lvl9pPr marL="3648888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6109" indent="0">
              <a:buNone/>
              <a:defRPr sz="1200"/>
            </a:lvl2pPr>
            <a:lvl3pPr marL="912222" indent="0">
              <a:buNone/>
              <a:defRPr sz="1000"/>
            </a:lvl3pPr>
            <a:lvl4pPr marL="1368334" indent="0">
              <a:buNone/>
              <a:defRPr sz="900"/>
            </a:lvl4pPr>
            <a:lvl5pPr marL="1824444" indent="0">
              <a:buNone/>
              <a:defRPr sz="900"/>
            </a:lvl5pPr>
            <a:lvl6pPr marL="2280557" indent="0">
              <a:buNone/>
              <a:defRPr sz="900"/>
            </a:lvl6pPr>
            <a:lvl7pPr marL="2736666" indent="0">
              <a:buNone/>
              <a:defRPr sz="900"/>
            </a:lvl7pPr>
            <a:lvl8pPr marL="3192771" indent="0">
              <a:buNone/>
              <a:defRPr sz="900"/>
            </a:lvl8pPr>
            <a:lvl9pPr marL="3648888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284719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ote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24600"/>
            <a:ext cx="914558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533404"/>
            <a:ext cx="7772400" cy="914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213" tIns="45609" rIns="91213" bIns="4560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343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213" tIns="45609" rIns="91213" bIns="4560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09800" y="6400800"/>
            <a:ext cx="1143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213" tIns="45609" rIns="91213" bIns="45609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defTabSz="912222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019800" y="6400800"/>
            <a:ext cx="1295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213" tIns="45609" rIns="91213" bIns="45609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 defTabSz="912222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031" name="Picture 7" descr="SangerReversedLargeRGB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375400"/>
            <a:ext cx="13716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 descr="ebang-400dpi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6353180"/>
            <a:ext cx="5334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EMBL_EBI_RGB_InversedUpdate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570" y="6374580"/>
            <a:ext cx="1399436" cy="4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6905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5pPr>
      <a:lvl6pPr marL="456109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6pPr>
      <a:lvl7pPr marL="912222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7pPr>
      <a:lvl8pPr marL="1368334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8pPr>
      <a:lvl9pPr marL="1824444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9pPr>
    </p:titleStyle>
    <p:bodyStyle>
      <a:lvl1pPr marL="342083" indent="-342083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41181" indent="-285073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</a:defRPr>
      </a:lvl2pPr>
      <a:lvl3pPr marL="1140281" indent="-228055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>
          <a:solidFill>
            <a:schemeClr val="tx1"/>
          </a:solidFill>
          <a:latin typeface="+mn-lt"/>
          <a:ea typeface="+mn-ea"/>
        </a:defRPr>
      </a:lvl3pPr>
      <a:lvl4pPr marL="1596384" indent="-228055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 sz="1600">
          <a:solidFill>
            <a:schemeClr val="tx1"/>
          </a:solidFill>
          <a:latin typeface="+mn-lt"/>
          <a:ea typeface="+mn-ea"/>
        </a:defRPr>
      </a:lvl4pPr>
      <a:lvl5pPr marL="2052501" indent="-228055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+mn-ea"/>
        </a:defRPr>
      </a:lvl5pPr>
      <a:lvl6pPr marL="2508611" indent="-228055" algn="l" rtl="0" fontAlgn="base">
        <a:spcBef>
          <a:spcPct val="20000"/>
        </a:spcBef>
        <a:spcAft>
          <a:spcPct val="0"/>
        </a:spcAft>
        <a:buClr>
          <a:srgbClr val="8D1C0B"/>
        </a:buClr>
        <a:buFont typeface="Times" pitchFamily="-110" charset="0"/>
        <a:buChar char="•"/>
        <a:defRPr sz="1400">
          <a:solidFill>
            <a:schemeClr val="tx1"/>
          </a:solidFill>
          <a:latin typeface="+mn-lt"/>
          <a:ea typeface="+mn-ea"/>
        </a:defRPr>
      </a:lvl6pPr>
      <a:lvl7pPr marL="2964724" indent="-228055" algn="l" rtl="0" fontAlgn="base">
        <a:spcBef>
          <a:spcPct val="20000"/>
        </a:spcBef>
        <a:spcAft>
          <a:spcPct val="0"/>
        </a:spcAft>
        <a:buClr>
          <a:srgbClr val="8D1C0B"/>
        </a:buClr>
        <a:buFont typeface="Times" pitchFamily="-110" charset="0"/>
        <a:buChar char="•"/>
        <a:defRPr sz="1400">
          <a:solidFill>
            <a:schemeClr val="tx1"/>
          </a:solidFill>
          <a:latin typeface="+mn-lt"/>
          <a:ea typeface="+mn-ea"/>
        </a:defRPr>
      </a:lvl7pPr>
      <a:lvl8pPr marL="3420834" indent="-228055" algn="l" rtl="0" fontAlgn="base">
        <a:spcBef>
          <a:spcPct val="20000"/>
        </a:spcBef>
        <a:spcAft>
          <a:spcPct val="0"/>
        </a:spcAft>
        <a:buClr>
          <a:srgbClr val="8D1C0B"/>
        </a:buClr>
        <a:buFont typeface="Times" pitchFamily="-110" charset="0"/>
        <a:buChar char="•"/>
        <a:defRPr sz="1400">
          <a:solidFill>
            <a:schemeClr val="tx1"/>
          </a:solidFill>
          <a:latin typeface="+mn-lt"/>
          <a:ea typeface="+mn-ea"/>
        </a:defRPr>
      </a:lvl8pPr>
      <a:lvl9pPr marL="3876945" indent="-228055" algn="l" rtl="0" fontAlgn="base">
        <a:spcBef>
          <a:spcPct val="20000"/>
        </a:spcBef>
        <a:spcAft>
          <a:spcPct val="0"/>
        </a:spcAft>
        <a:buClr>
          <a:srgbClr val="8D1C0B"/>
        </a:buClr>
        <a:buFont typeface="Times" pitchFamily="-110" charset="0"/>
        <a:buChar char="•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109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2222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8334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4444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557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6666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2771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8888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Perl API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CRISPR and microarrays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23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Genome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Researchers showed that exogenous DNA could be randomly integrated into the genome of yeast or bacteria</a:t>
            </a:r>
          </a:p>
          <a:p>
            <a:r>
              <a:rPr lang="en-US" dirty="0" smtClean="0"/>
              <a:t>This process  could also occur in a targeted fashion</a:t>
            </a:r>
          </a:p>
          <a:p>
            <a:r>
              <a:rPr lang="en-US" dirty="0" smtClean="0"/>
              <a:t>Genome engineering toolbox:</a:t>
            </a:r>
          </a:p>
          <a:p>
            <a:pPr lvl="1"/>
            <a:r>
              <a:rPr lang="en-US" dirty="0" err="1" smtClean="0"/>
              <a:t>Cre</a:t>
            </a:r>
            <a:r>
              <a:rPr lang="en-US" dirty="0" smtClean="0"/>
              <a:t>-lox</a:t>
            </a:r>
          </a:p>
          <a:p>
            <a:pPr lvl="1"/>
            <a:r>
              <a:rPr lang="en-US" dirty="0" smtClean="0"/>
              <a:t>Zinc-finger nucleases (ZFNs)</a:t>
            </a:r>
          </a:p>
          <a:p>
            <a:pPr lvl="1"/>
            <a:r>
              <a:rPr lang="en-US" dirty="0" smtClean="0"/>
              <a:t>TAL effector DNA binding proteins</a:t>
            </a:r>
            <a:br>
              <a:rPr lang="en-US" dirty="0" smtClean="0"/>
            </a:br>
            <a:r>
              <a:rPr lang="en-US" dirty="0" smtClean="0"/>
              <a:t>(TALENs)</a:t>
            </a:r>
          </a:p>
          <a:p>
            <a:pPr lvl="1"/>
            <a:r>
              <a:rPr lang="en-US" dirty="0" smtClean="0"/>
              <a:t>Cluster regularly interspaces short</a:t>
            </a:r>
            <a:br>
              <a:rPr lang="en-US" dirty="0" smtClean="0"/>
            </a:br>
            <a:r>
              <a:rPr lang="en-US" dirty="0" smtClean="0"/>
              <a:t>palindromic repeats (CRISPR)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3517900"/>
            <a:ext cx="2743200" cy="2057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85800" y="6022345"/>
            <a:ext cx="77724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chemeClr val="accent6"/>
                </a:solidFill>
              </a:rPr>
              <a:t>http://</a:t>
            </a:r>
            <a:r>
              <a:rPr lang="en-US" sz="1100" dirty="0" err="1">
                <a:solidFill>
                  <a:schemeClr val="accent6"/>
                </a:solidFill>
              </a:rPr>
              <a:t>www.vibconferences.be</a:t>
            </a:r>
            <a:r>
              <a:rPr lang="en-US" sz="1100" dirty="0">
                <a:solidFill>
                  <a:schemeClr val="accent6"/>
                </a:solidFill>
              </a:rPr>
              <a:t>/sites/default/files/event-images/%5Bnid%5D/picture_copy_0.jpg</a:t>
            </a:r>
          </a:p>
        </p:txBody>
      </p:sp>
    </p:spTree>
    <p:extLst>
      <p:ext uri="{BB962C8B-B14F-4D97-AF65-F5344CB8AC3E}">
        <p14:creationId xmlns:p14="http://schemas.microsoft.com/office/powerpoint/2010/main" val="198141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1434" y="485775"/>
            <a:ext cx="4813305" cy="879929"/>
          </a:xfrm>
        </p:spPr>
        <p:txBody>
          <a:bodyPr/>
          <a:lstStyle/>
          <a:p>
            <a:r>
              <a:rPr lang="en-US" dirty="0" smtClean="0"/>
              <a:t>CRISPR/Cas9 system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457202" y="716138"/>
            <a:ext cx="3008313" cy="5478467"/>
          </a:xfrm>
        </p:spPr>
        <p:txBody>
          <a:bodyPr/>
          <a:lstStyle/>
          <a:p>
            <a:r>
              <a:rPr lang="en-US" b="1" dirty="0" smtClean="0"/>
              <a:t>gRNA</a:t>
            </a:r>
            <a:r>
              <a:rPr lang="en-US" dirty="0" smtClean="0"/>
              <a:t>: guide RNA </a:t>
            </a:r>
            <a:r>
              <a:rPr lang="en-US" dirty="0"/>
              <a:t>specifies </a:t>
            </a:r>
            <a:r>
              <a:rPr lang="en-US" dirty="0" smtClean="0"/>
              <a:t>the targeted DNA sequence</a:t>
            </a:r>
          </a:p>
          <a:p>
            <a:endParaRPr lang="en-US" dirty="0" smtClean="0"/>
          </a:p>
          <a:p>
            <a:r>
              <a:rPr lang="en-US" b="1" dirty="0" smtClean="0"/>
              <a:t>PAM sites:</a:t>
            </a:r>
            <a:r>
              <a:rPr lang="en-US" dirty="0" smtClean="0"/>
              <a:t> </a:t>
            </a:r>
            <a:r>
              <a:rPr lang="en-GB" dirty="0" err="1"/>
              <a:t>Protospacer</a:t>
            </a:r>
            <a:r>
              <a:rPr lang="en-GB" dirty="0"/>
              <a:t> adjacent </a:t>
            </a:r>
            <a:r>
              <a:rPr lang="en-GB" dirty="0"/>
              <a:t>motif a 2-6 base pair DNA sequence immediately following the DNA sequence targeted by the Cas9 nuclease in the CRISPR bacterial adaptive immune system</a:t>
            </a:r>
            <a:r>
              <a:rPr lang="en-GB" dirty="0" smtClean="0"/>
              <a:t>.</a:t>
            </a:r>
          </a:p>
          <a:p>
            <a:endParaRPr lang="en-GB" dirty="0" smtClean="0"/>
          </a:p>
          <a:p>
            <a:r>
              <a:rPr lang="en-GB" b="1" dirty="0" smtClean="0"/>
              <a:t>Canonical PAM sites: </a:t>
            </a:r>
            <a:r>
              <a:rPr lang="ru-RU" dirty="0"/>
              <a:t>5</a:t>
            </a:r>
            <a:r>
              <a:rPr lang="ru-RU" dirty="0" smtClean="0"/>
              <a:t>'-NGG-3’</a:t>
            </a:r>
            <a:endParaRPr lang="en-GB" dirty="0" smtClean="0"/>
          </a:p>
          <a:p>
            <a:endParaRPr lang="en-GB" dirty="0"/>
          </a:p>
          <a:p>
            <a:r>
              <a:rPr lang="en-GB" b="1" dirty="0" smtClean="0"/>
              <a:t>NHEJ: </a:t>
            </a:r>
            <a:r>
              <a:rPr lang="en-GB" dirty="0" smtClean="0"/>
              <a:t>Non-homologous end joining </a:t>
            </a:r>
            <a:r>
              <a:rPr lang="en-GB" dirty="0"/>
              <a:t>repairs double-strand breaks in </a:t>
            </a:r>
            <a:r>
              <a:rPr lang="en-GB" dirty="0" smtClean="0"/>
              <a:t>DNA by </a:t>
            </a:r>
            <a:r>
              <a:rPr lang="en-GB" dirty="0"/>
              <a:t>directly </a:t>
            </a:r>
            <a:r>
              <a:rPr lang="en-GB" dirty="0" smtClean="0"/>
              <a:t>ligating the breaks’ ends </a:t>
            </a:r>
            <a:r>
              <a:rPr lang="en-GB" dirty="0"/>
              <a:t>without the need for a homologous </a:t>
            </a:r>
            <a:r>
              <a:rPr lang="en-GB" dirty="0" smtClean="0"/>
              <a:t>template.</a:t>
            </a:r>
          </a:p>
          <a:p>
            <a:endParaRPr lang="en-GB" dirty="0"/>
          </a:p>
          <a:p>
            <a:r>
              <a:rPr lang="en-GB" b="1" dirty="0" smtClean="0"/>
              <a:t>HDR: </a:t>
            </a:r>
            <a:r>
              <a:rPr lang="en-GB" dirty="0" smtClean="0"/>
              <a:t>Homology directed repairs double-strand breaks only when a </a:t>
            </a:r>
            <a:r>
              <a:rPr lang="en-GB" dirty="0"/>
              <a:t>homologue piece of DNA </a:t>
            </a:r>
            <a:r>
              <a:rPr lang="en-GB" dirty="0" smtClean="0"/>
              <a:t>is present.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64" t="15063" r="3023" b="15702"/>
          <a:stretch/>
        </p:blipFill>
        <p:spPr>
          <a:xfrm>
            <a:off x="3831434" y="1689104"/>
            <a:ext cx="4855370" cy="405129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14404" y="6063800"/>
            <a:ext cx="77724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chemeClr val="accent6"/>
                </a:solidFill>
              </a:rPr>
              <a:t>http://</a:t>
            </a:r>
            <a:r>
              <a:rPr lang="en-US" sz="1100" dirty="0" err="1">
                <a:solidFill>
                  <a:schemeClr val="accent6"/>
                </a:solidFill>
              </a:rPr>
              <a:t>www.popularmechanics.com</a:t>
            </a:r>
            <a:r>
              <a:rPr lang="en-US" sz="1100" dirty="0">
                <a:solidFill>
                  <a:schemeClr val="accent6"/>
                </a:solidFill>
              </a:rPr>
              <a:t>/science/a19067/11-crazy-things-we-can-do-with-crispr-cas9/</a:t>
            </a:r>
          </a:p>
        </p:txBody>
      </p:sp>
    </p:spTree>
    <p:extLst>
      <p:ext uri="{BB962C8B-B14F-4D97-AF65-F5344CB8AC3E}">
        <p14:creationId xmlns:p14="http://schemas.microsoft.com/office/powerpoint/2010/main" val="87173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WGE CRISPR sites in </a:t>
            </a:r>
            <a:r>
              <a:rPr lang="en-US" dirty="0" err="1" smtClean="0"/>
              <a:t>Ensembl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WGE </a:t>
            </a:r>
            <a:r>
              <a:rPr lang="en-US" dirty="0" smtClean="0"/>
              <a:t>CRISPR-</a:t>
            </a:r>
            <a:r>
              <a:rPr lang="en-US" dirty="0" err="1" smtClean="0"/>
              <a:t>Analyser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identifies </a:t>
            </a:r>
            <a:r>
              <a:rPr lang="en-US" dirty="0"/>
              <a:t>CRISPR sites by scanning every 23 bases of the reference </a:t>
            </a:r>
            <a:r>
              <a:rPr lang="en-US" dirty="0" smtClean="0"/>
              <a:t>genome </a:t>
            </a:r>
            <a:r>
              <a:rPr lang="en-US" dirty="0"/>
              <a:t>searching </a:t>
            </a:r>
            <a:r>
              <a:rPr lang="en-US" dirty="0" smtClean="0"/>
              <a:t>for:</a:t>
            </a:r>
          </a:p>
          <a:p>
            <a:pPr lvl="2"/>
            <a:r>
              <a:rPr lang="en-US" dirty="0" smtClean="0"/>
              <a:t>a </a:t>
            </a:r>
            <a:r>
              <a:rPr lang="en-US" dirty="0"/>
              <a:t>CC as the first two bases </a:t>
            </a:r>
            <a:r>
              <a:rPr lang="en-US" dirty="0" smtClean="0"/>
              <a:t>(PAM </a:t>
            </a:r>
            <a:r>
              <a:rPr lang="en-US" dirty="0"/>
              <a:t>site on the reverse strand</a:t>
            </a:r>
            <a:r>
              <a:rPr lang="en-US" dirty="0" smtClean="0"/>
              <a:t>), </a:t>
            </a:r>
            <a:r>
              <a:rPr lang="en-US" dirty="0"/>
              <a:t>or </a:t>
            </a:r>
            <a:endParaRPr lang="en-US" dirty="0" smtClean="0"/>
          </a:p>
          <a:p>
            <a:pPr lvl="2"/>
            <a:r>
              <a:rPr lang="en-US" dirty="0" smtClean="0"/>
              <a:t>a </a:t>
            </a:r>
            <a:r>
              <a:rPr lang="en-US" dirty="0"/>
              <a:t>GG as the final two bases (PAM site on forward strand). </a:t>
            </a:r>
            <a:endParaRPr lang="en-US" dirty="0" smtClean="0"/>
          </a:p>
          <a:p>
            <a:pPr lvl="1"/>
            <a:r>
              <a:rPr lang="en-US" dirty="0" smtClean="0"/>
              <a:t>identifies genome-wide </a:t>
            </a:r>
            <a:r>
              <a:rPr lang="en-US" dirty="0"/>
              <a:t>off-target </a:t>
            </a:r>
            <a:r>
              <a:rPr lang="en-US" dirty="0" smtClean="0"/>
              <a:t>CRISPR, by </a:t>
            </a:r>
            <a:r>
              <a:rPr lang="en-US" dirty="0"/>
              <a:t>directly comparing the CRISPR sequence to all other possible matches in the genome, with up to 4 </a:t>
            </a:r>
            <a:r>
              <a:rPr lang="en-US" dirty="0" err="1"/>
              <a:t>bp</a:t>
            </a:r>
            <a:r>
              <a:rPr lang="en-US" dirty="0"/>
              <a:t> of mismatch. </a:t>
            </a:r>
            <a:endParaRPr lang="en-US" dirty="0" smtClean="0"/>
          </a:p>
          <a:p>
            <a:pPr lvl="2"/>
            <a:r>
              <a:rPr lang="en-US" dirty="0" smtClean="0"/>
              <a:t>computes </a:t>
            </a:r>
            <a:r>
              <a:rPr lang="en-US" dirty="0"/>
              <a:t>genome-wide off-target scores for all CRISPR sites </a:t>
            </a:r>
            <a:r>
              <a:rPr lang="en-US" dirty="0" smtClean="0"/>
              <a:t>in </a:t>
            </a:r>
            <a:r>
              <a:rPr lang="en-US" dirty="0"/>
              <a:t>the mouse and human </a:t>
            </a:r>
            <a:r>
              <a:rPr lang="en-US" dirty="0" smtClean="0"/>
              <a:t>exomes, including </a:t>
            </a:r>
            <a:r>
              <a:rPr lang="en-US" dirty="0"/>
              <a:t>200 </a:t>
            </a:r>
            <a:r>
              <a:rPr lang="en-US" dirty="0" err="1"/>
              <a:t>bp</a:t>
            </a:r>
            <a:r>
              <a:rPr lang="en-US" dirty="0"/>
              <a:t> </a:t>
            </a:r>
            <a:r>
              <a:rPr lang="en-US" dirty="0" smtClean="0"/>
              <a:t>flanks.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85800" y="5892800"/>
            <a:ext cx="77724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 err="1">
                <a:solidFill>
                  <a:schemeClr val="accent6"/>
                </a:solidFill>
              </a:rPr>
              <a:t>Hodgkins</a:t>
            </a:r>
            <a:r>
              <a:rPr lang="en-US" sz="1100" dirty="0">
                <a:solidFill>
                  <a:schemeClr val="accent6"/>
                </a:solidFill>
              </a:rPr>
              <a:t> </a:t>
            </a:r>
            <a:r>
              <a:rPr lang="en-US" sz="1100" dirty="0" smtClean="0">
                <a:solidFill>
                  <a:schemeClr val="accent6"/>
                </a:solidFill>
              </a:rPr>
              <a:t>A et al., </a:t>
            </a:r>
            <a:r>
              <a:rPr lang="pl-PL" sz="1100" dirty="0" err="1">
                <a:solidFill>
                  <a:schemeClr val="accent6"/>
                </a:solidFill>
              </a:rPr>
              <a:t>Bioinformatics</a:t>
            </a:r>
            <a:r>
              <a:rPr lang="pl-PL" sz="1100" dirty="0">
                <a:solidFill>
                  <a:schemeClr val="accent6"/>
                </a:solidFill>
              </a:rPr>
              <a:t>. 2015 Sep 15;31(18):3078-80</a:t>
            </a:r>
            <a:br>
              <a:rPr lang="pl-PL" sz="1100" dirty="0">
                <a:solidFill>
                  <a:schemeClr val="accent6"/>
                </a:solidFill>
              </a:rPr>
            </a:br>
            <a:r>
              <a:rPr lang="pl-PL" sz="1100" dirty="0">
                <a:solidFill>
                  <a:schemeClr val="accent6"/>
                </a:solidFill>
              </a:rPr>
              <a:t>http://</a:t>
            </a:r>
            <a:r>
              <a:rPr lang="pl-PL" sz="1100" dirty="0" err="1">
                <a:solidFill>
                  <a:schemeClr val="accent6"/>
                </a:solidFill>
              </a:rPr>
              <a:t>www.sanger.ac.uk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htgt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wge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crispr_help#summary_explanation</a:t>
            </a:r>
            <a:endParaRPr lang="en-US" sz="11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37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WGE CRISPR sites in </a:t>
            </a:r>
            <a:r>
              <a:rPr lang="en-US" dirty="0" err="1"/>
              <a:t>Ensembl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325115"/>
            <a:ext cx="7772400" cy="302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903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canonical CRISPR sites within a given genomic locus and store them in a BED file.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Given a gene (name) find the canonical CRISPR sites within a genomic region 500bp upstream of the transcription start site to 500bp downstream of the transcription end site.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Find the closest canonical CRISPR sites to this genomic position.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402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chips or microarrays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2311400"/>
          </a:xfrm>
        </p:spPr>
        <p:txBody>
          <a:bodyPr/>
          <a:lstStyle/>
          <a:p>
            <a:r>
              <a:rPr lang="en-US" sz="1900" dirty="0" smtClean="0"/>
              <a:t>A </a:t>
            </a:r>
            <a:r>
              <a:rPr lang="en-US" sz="1900" dirty="0"/>
              <a:t>collection of microscopic DNA spots attached to a solid </a:t>
            </a:r>
            <a:r>
              <a:rPr lang="en-US" sz="1900" dirty="0" smtClean="0"/>
              <a:t>surface used to </a:t>
            </a:r>
            <a:r>
              <a:rPr lang="en-US" sz="1900" dirty="0"/>
              <a:t>measure the expression levels of </a:t>
            </a:r>
            <a:r>
              <a:rPr lang="en-US" sz="1900" dirty="0" smtClean="0"/>
              <a:t>thousands of </a:t>
            </a:r>
            <a:r>
              <a:rPr lang="en-US" sz="1900" dirty="0"/>
              <a:t>genes simultaneously or to genotype multiple regions of a </a:t>
            </a:r>
            <a:r>
              <a:rPr lang="en-US" sz="1900" dirty="0" smtClean="0"/>
              <a:t>genome or quantify methylation levels. </a:t>
            </a:r>
          </a:p>
          <a:p>
            <a:r>
              <a:rPr lang="en-US" sz="1900" dirty="0" smtClean="0"/>
              <a:t>Each </a:t>
            </a:r>
            <a:r>
              <a:rPr lang="en-US" sz="1900" dirty="0"/>
              <a:t>DNA spot </a:t>
            </a:r>
            <a:r>
              <a:rPr lang="en-US" sz="1900" dirty="0" smtClean="0"/>
              <a:t>consists of a </a:t>
            </a:r>
            <a:r>
              <a:rPr lang="en-US" sz="1900" dirty="0"/>
              <a:t>specific DNA sequence, known as probes (or reporters or </a:t>
            </a:r>
            <a:r>
              <a:rPr lang="en-US" sz="1900" dirty="0" err="1"/>
              <a:t>oligos</a:t>
            </a:r>
            <a:r>
              <a:rPr lang="en-US" sz="1900" dirty="0" smtClean="0"/>
              <a:t>) </a:t>
            </a:r>
            <a:r>
              <a:rPr lang="en-US" sz="1900" dirty="0"/>
              <a:t>that are used to hybridize a cDNA </a:t>
            </a:r>
            <a:r>
              <a:rPr lang="en-US" sz="1900" dirty="0" smtClean="0"/>
              <a:t>sample.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811" y="3287776"/>
            <a:ext cx="4486189" cy="2655824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85800" y="3751324"/>
            <a:ext cx="3972011" cy="157632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213" tIns="45609" rIns="91213" bIns="45609" numCol="1" anchor="t" anchorCtr="0" compatLnSpc="1">
            <a:prstTxWarp prst="textNoShape">
              <a:avLst/>
            </a:prstTxWarp>
          </a:bodyPr>
          <a:lstStyle>
            <a:lvl1pPr marL="342083" indent="-34208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1181" indent="-28507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0281" indent="-2280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596384" indent="-2280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2501" indent="-2280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508611" indent="-228055" algn="l" rtl="0" fontAlgn="base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pitchFamily="-110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964724" indent="-228055" algn="l" rtl="0" fontAlgn="base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pitchFamily="-110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0834" indent="-228055" algn="l" rtl="0" fontAlgn="base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pitchFamily="-110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876945" indent="-228055" algn="l" rtl="0" fontAlgn="base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pitchFamily="-110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defTabSz="914400"/>
            <a:r>
              <a:rPr lang="en-US" sz="1900" kern="0" dirty="0" smtClean="0"/>
              <a:t>Probe-target </a:t>
            </a:r>
            <a:r>
              <a:rPr lang="en-US" sz="1900" kern="0" dirty="0" err="1" smtClean="0"/>
              <a:t>hybridisation</a:t>
            </a:r>
            <a:r>
              <a:rPr lang="en-US" sz="1900" kern="0" dirty="0" smtClean="0"/>
              <a:t> is usually detected and quantified by detection of fluorophore-labeled targets to determine relative abundance of nucleic acid sequences in the target. </a:t>
            </a:r>
            <a:endParaRPr lang="en-US" sz="1900" kern="0" dirty="0"/>
          </a:p>
        </p:txBody>
      </p:sp>
      <p:sp>
        <p:nvSpPr>
          <p:cNvPr id="7" name="Rectangle 6"/>
          <p:cNvSpPr/>
          <p:nvPr/>
        </p:nvSpPr>
        <p:spPr>
          <a:xfrm>
            <a:off x="685800" y="6062724"/>
            <a:ext cx="77724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l-PL" sz="1100" dirty="0" err="1" smtClean="0">
                <a:solidFill>
                  <a:schemeClr val="accent6"/>
                </a:solidFill>
              </a:rPr>
              <a:t>Text</a:t>
            </a:r>
            <a:r>
              <a:rPr lang="pl-PL" sz="1100" dirty="0">
                <a:solidFill>
                  <a:schemeClr val="accent6"/>
                </a:solidFill>
              </a:rPr>
              <a:t> and image from: </a:t>
            </a:r>
            <a:r>
              <a:rPr lang="pl-PL" sz="1100" dirty="0" err="1">
                <a:solidFill>
                  <a:schemeClr val="accent6"/>
                </a:solidFill>
              </a:rPr>
              <a:t>https</a:t>
            </a:r>
            <a:r>
              <a:rPr lang="pl-PL" sz="1100" dirty="0">
                <a:solidFill>
                  <a:schemeClr val="accent6"/>
                </a:solidFill>
              </a:rPr>
              <a:t>://</a:t>
            </a:r>
            <a:r>
              <a:rPr lang="pl-PL" sz="1100" dirty="0" err="1">
                <a:solidFill>
                  <a:schemeClr val="accent6"/>
                </a:solidFill>
              </a:rPr>
              <a:t>en.wikipedia.org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wiki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DNA_microarray</a:t>
            </a:r>
            <a:endParaRPr lang="en-US" sz="11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50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Microarray – probe mapping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Ensembl</a:t>
            </a:r>
            <a:r>
              <a:rPr lang="en-US" dirty="0"/>
              <a:t> annotates </a:t>
            </a:r>
            <a:r>
              <a:rPr lang="en-US" dirty="0" smtClean="0"/>
              <a:t>expression &amp; methylation microarrays</a:t>
            </a:r>
          </a:p>
          <a:p>
            <a:pPr lvl="1"/>
            <a:r>
              <a:rPr lang="en-US" b="1" dirty="0" err="1" smtClean="0"/>
              <a:t>Affymetrix</a:t>
            </a:r>
            <a:r>
              <a:rPr lang="en-US" b="1" dirty="0" smtClean="0"/>
              <a:t> </a:t>
            </a:r>
            <a:r>
              <a:rPr lang="en-US" b="1" dirty="0"/>
              <a:t>(</a:t>
            </a:r>
            <a:r>
              <a:rPr lang="en-US" b="1" dirty="0" err="1"/>
              <a:t>Affy</a:t>
            </a:r>
            <a:r>
              <a:rPr lang="en-US" b="1" dirty="0"/>
              <a:t>) arrays</a:t>
            </a:r>
          </a:p>
          <a:p>
            <a:pPr lvl="2"/>
            <a:r>
              <a:rPr lang="en-US" dirty="0" smtClean="0"/>
              <a:t>different </a:t>
            </a:r>
            <a:r>
              <a:rPr lang="en-US" dirty="0"/>
              <a:t>parts of the target sequence in </a:t>
            </a:r>
            <a:r>
              <a:rPr lang="en-US" dirty="0" smtClean="0"/>
              <a:t>separate probes (~</a:t>
            </a:r>
            <a:r>
              <a:rPr lang="en-US" dirty="0"/>
              <a:t>25 </a:t>
            </a:r>
            <a:r>
              <a:rPr lang="en-US" dirty="0" err="1" smtClean="0"/>
              <a:t>bp</a:t>
            </a:r>
            <a:r>
              <a:rPr lang="en-US" dirty="0" smtClean="0"/>
              <a:t>) </a:t>
            </a:r>
            <a:r>
              <a:rPr lang="en-US" dirty="0"/>
              <a:t>spread randomly across the </a:t>
            </a:r>
            <a:r>
              <a:rPr lang="en-US" dirty="0" smtClean="0"/>
              <a:t>array.</a:t>
            </a:r>
          </a:p>
          <a:p>
            <a:pPr lvl="2"/>
            <a:r>
              <a:rPr lang="en-US" dirty="0" smtClean="0"/>
              <a:t>Probes targeting the same sequence are grouped into probe sets </a:t>
            </a:r>
            <a:endParaRPr lang="en-US" dirty="0"/>
          </a:p>
          <a:p>
            <a:pPr lvl="1"/>
            <a:r>
              <a:rPr lang="en-US" b="1" dirty="0" smtClean="0"/>
              <a:t>Illumina arrays</a:t>
            </a:r>
          </a:p>
          <a:p>
            <a:pPr lvl="2"/>
            <a:r>
              <a:rPr lang="en-US" dirty="0" smtClean="0"/>
              <a:t>Illumina </a:t>
            </a:r>
            <a:r>
              <a:rPr lang="en-US" dirty="0"/>
              <a:t>uses a bead based </a:t>
            </a:r>
            <a:r>
              <a:rPr lang="en-US" dirty="0" smtClean="0"/>
              <a:t>system, where </a:t>
            </a:r>
            <a:r>
              <a:rPr lang="en-US" dirty="0"/>
              <a:t>e</a:t>
            </a:r>
            <a:r>
              <a:rPr lang="en-US" dirty="0" smtClean="0"/>
              <a:t>ach </a:t>
            </a:r>
            <a:r>
              <a:rPr lang="en-US" dirty="0"/>
              <a:t>bead is covered with hundreds of thousands of copies of a specific oligonucleotide that act as the capture sequences. </a:t>
            </a:r>
            <a:endParaRPr lang="en-US" dirty="0" smtClean="0"/>
          </a:p>
          <a:p>
            <a:pPr lvl="2"/>
            <a:r>
              <a:rPr lang="en-US" dirty="0" smtClean="0"/>
              <a:t>The </a:t>
            </a:r>
            <a:r>
              <a:rPr lang="en-US" dirty="0"/>
              <a:t>beads are thrown on the microarray and self assemble in the </a:t>
            </a:r>
            <a:r>
              <a:rPr lang="en-US" dirty="0" err="1"/>
              <a:t>microwells</a:t>
            </a:r>
            <a:r>
              <a:rPr lang="en-US" dirty="0"/>
              <a:t>. Several wills will have beads with the same sequence, and all sequences are barcoded. </a:t>
            </a:r>
          </a:p>
          <a:p>
            <a:pPr lvl="1"/>
            <a:r>
              <a:rPr lang="en-US" dirty="0" smtClean="0"/>
              <a:t>Other microarray vendors: Agilent, </a:t>
            </a:r>
            <a:r>
              <a:rPr lang="en-US" dirty="0" err="1" smtClean="0"/>
              <a:t>Codelink</a:t>
            </a:r>
            <a:r>
              <a:rPr lang="en-US" dirty="0" smtClean="0"/>
              <a:t> and Phalanx 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081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Export all </a:t>
            </a:r>
            <a:r>
              <a:rPr lang="en-US" dirty="0"/>
              <a:t>microarray </a:t>
            </a:r>
            <a:r>
              <a:rPr lang="en-US" dirty="0" smtClean="0"/>
              <a:t>platforms that are annotated for humans in </a:t>
            </a:r>
            <a:r>
              <a:rPr lang="en-US" dirty="0" err="1" smtClean="0"/>
              <a:t>Ensembl</a:t>
            </a:r>
            <a:r>
              <a:rPr lang="en-US" dirty="0" smtClean="0"/>
              <a:t> and their </a:t>
            </a:r>
            <a:r>
              <a:rPr lang="en-US" dirty="0"/>
              <a:t>associated information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For a given species and microarray platform retrieve all probe to transcript mappings.</a:t>
            </a:r>
          </a:p>
          <a:p>
            <a:endParaRPr lang="en-US" dirty="0"/>
          </a:p>
          <a:p>
            <a:r>
              <a:rPr lang="en-US" dirty="0" smtClean="0"/>
              <a:t>For the above mappings add the probe to gene information.</a:t>
            </a:r>
          </a:p>
          <a:p>
            <a:endParaRPr lang="en-US" dirty="0"/>
          </a:p>
          <a:p>
            <a:r>
              <a:rPr lang="en-US" dirty="0" smtClean="0"/>
              <a:t>For a given probe find the coordinates of the genomic locus the probe has been aligned to.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028115"/>
      </p:ext>
    </p:extLst>
  </p:cSld>
  <p:clrMapOvr>
    <a:masterClrMapping/>
  </p:clrMapOvr>
</p:sld>
</file>

<file path=ppt/theme/theme1.xml><?xml version="1.0" encoding="utf-8"?>
<a:theme xmlns:a="http://schemas.openxmlformats.org/drawingml/2006/main" name="2_Ensembl Template">
  <a:themeElements>
    <a:clrScheme name="Ensembl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nsembl Template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lnDef>
  </a:objectDefaults>
  <a:extraClrSchemeLst>
    <a:extraClrScheme>
      <a:clrScheme name="Ensembl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410</Words>
  <Application>Microsoft Macintosh PowerPoint</Application>
  <PresentationFormat>On-screen Show (4:3)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Geneva</vt:lpstr>
      <vt:lpstr>Helvetica</vt:lpstr>
      <vt:lpstr>ＭＳ Ｐゴシック</vt:lpstr>
      <vt:lpstr>Times</vt:lpstr>
      <vt:lpstr>Arial</vt:lpstr>
      <vt:lpstr>2_Ensembl Template</vt:lpstr>
      <vt:lpstr>Perl API</vt:lpstr>
      <vt:lpstr>Genome engineering</vt:lpstr>
      <vt:lpstr>CRISPR/Cas9 system</vt:lpstr>
      <vt:lpstr>WGE CRISPR sites in Ensembl</vt:lpstr>
      <vt:lpstr>WGE CRISPR sites in Ensembl</vt:lpstr>
      <vt:lpstr>Exercises</vt:lpstr>
      <vt:lpstr>DNA chips or microarrays</vt:lpstr>
      <vt:lpstr>Microarray – probe mapping</vt:lpstr>
      <vt:lpstr>Exercises</vt:lpstr>
    </vt:vector>
  </TitlesOfParts>
  <Company>EBI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Ensembl Acknowledgements</dc:title>
  <dc:creator>Sophie</dc:creator>
  <cp:lastModifiedBy>Myrto Areti Kostadima</cp:lastModifiedBy>
  <cp:revision>39</cp:revision>
  <dcterms:created xsi:type="dcterms:W3CDTF">2015-02-13T10:05:14Z</dcterms:created>
  <dcterms:modified xsi:type="dcterms:W3CDTF">2017-01-17T13:42:16Z</dcterms:modified>
</cp:coreProperties>
</file>

<file path=docProps/thumbnail.jpeg>
</file>